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6" r:id="rId5"/>
    <p:sldId id="258" r:id="rId6"/>
    <p:sldId id="260" r:id="rId7"/>
    <p:sldId id="261" r:id="rId8"/>
    <p:sldId id="262" r:id="rId9"/>
    <p:sldId id="263" r:id="rId10"/>
    <p:sldId id="264" r:id="rId11"/>
    <p:sldId id="267"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customXml" Target="../customXml/item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2020-04-19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2020-04-19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2020-04-19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2020-04-19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2020-04-19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2020-04-19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2020-04-19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2020-04-19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2020-04-19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2020-04-19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2020-04-19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2020-04-19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2020-04-19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2020-04-19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2020-04-19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2020-04-19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2020-04-19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2020-04-19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5.xml"/><Relationship Id="rId5" Type="http://schemas.openxmlformats.org/officeDocument/2006/relationships/image" Target="../media/image6.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jpg"/><Relationship Id="rId4" Type="http://schemas.openxmlformats.org/officeDocument/2006/relationships/image" Target="../media/image18.JPG"/></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5D6B7-B3D3-4FDA-AC2D-B9861714E1AD}"/>
              </a:ext>
            </a:extLst>
          </p:cNvPr>
          <p:cNvSpPr>
            <a:spLocks noGrp="1"/>
          </p:cNvSpPr>
          <p:nvPr>
            <p:ph type="ctrTitle"/>
          </p:nvPr>
        </p:nvSpPr>
        <p:spPr/>
        <p:txBody>
          <a:bodyPr/>
          <a:lstStyle/>
          <a:p>
            <a:r>
              <a:rPr lang="en-US" dirty="0"/>
              <a:t>H.V.V.A. 3D Printing Solutions</a:t>
            </a:r>
          </a:p>
        </p:txBody>
      </p:sp>
      <p:sp>
        <p:nvSpPr>
          <p:cNvPr id="3" name="Subtitle 2">
            <a:extLst>
              <a:ext uri="{FF2B5EF4-FFF2-40B4-BE49-F238E27FC236}">
                <a16:creationId xmlns:a16="http://schemas.microsoft.com/office/drawing/2014/main" id="{EBB9BD44-8EB6-4E47-8F18-5CCCE01540C2}"/>
              </a:ext>
            </a:extLst>
          </p:cNvPr>
          <p:cNvSpPr>
            <a:spLocks noGrp="1"/>
          </p:cNvSpPr>
          <p:nvPr>
            <p:ph type="subTitle" idx="1"/>
          </p:nvPr>
        </p:nvSpPr>
        <p:spPr/>
        <p:txBody>
          <a:bodyPr>
            <a:normAutofit fontScale="92500"/>
          </a:bodyPr>
          <a:lstStyle/>
          <a:p>
            <a:r>
              <a:rPr lang="en-US" sz="3000" dirty="0"/>
              <a:t>BUSINESS INTELLIGENCE AND BUSINESS ANALYTICS</a:t>
            </a:r>
          </a:p>
          <a:p>
            <a:endParaRPr lang="en-US" dirty="0"/>
          </a:p>
        </p:txBody>
      </p:sp>
      <p:pic>
        <p:nvPicPr>
          <p:cNvPr id="5" name="Picture 4">
            <a:extLst>
              <a:ext uri="{FF2B5EF4-FFF2-40B4-BE49-F238E27FC236}">
                <a16:creationId xmlns:a16="http://schemas.microsoft.com/office/drawing/2014/main" id="{385B5BBA-3C59-4761-8029-7ECA775280CE}"/>
              </a:ext>
            </a:extLst>
          </p:cNvPr>
          <p:cNvPicPr>
            <a:picLocks noChangeAspect="1"/>
          </p:cNvPicPr>
          <p:nvPr/>
        </p:nvPicPr>
        <p:blipFill>
          <a:blip r:embed="rId2"/>
          <a:stretch>
            <a:fillRect/>
          </a:stretch>
        </p:blipFill>
        <p:spPr>
          <a:xfrm>
            <a:off x="10410824" y="0"/>
            <a:ext cx="1323975" cy="1133475"/>
          </a:xfrm>
          <a:prstGeom prst="rect">
            <a:avLst/>
          </a:prstGeom>
        </p:spPr>
      </p:pic>
    </p:spTree>
    <p:extLst>
      <p:ext uri="{BB962C8B-B14F-4D97-AF65-F5344CB8AC3E}">
        <p14:creationId xmlns:p14="http://schemas.microsoft.com/office/powerpoint/2010/main" val="1479427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528B1-13E1-479E-81F1-1280F4199FE0}"/>
              </a:ext>
            </a:extLst>
          </p:cNvPr>
          <p:cNvSpPr>
            <a:spLocks noGrp="1"/>
          </p:cNvSpPr>
          <p:nvPr>
            <p:ph type="title"/>
          </p:nvPr>
        </p:nvSpPr>
        <p:spPr/>
        <p:txBody>
          <a:bodyPr/>
          <a:lstStyle/>
          <a:p>
            <a:r>
              <a:rPr lang="en-US" dirty="0"/>
              <a:t>BALANCED SCORECARD</a:t>
            </a:r>
          </a:p>
        </p:txBody>
      </p:sp>
      <p:pic>
        <p:nvPicPr>
          <p:cNvPr id="5" name="Content Placeholder 4">
            <a:extLst>
              <a:ext uri="{FF2B5EF4-FFF2-40B4-BE49-F238E27FC236}">
                <a16:creationId xmlns:a16="http://schemas.microsoft.com/office/drawing/2014/main" id="{19ABF96F-A0CD-4DF0-BD57-D9AA6D4EDF54}"/>
              </a:ext>
            </a:extLst>
          </p:cNvPr>
          <p:cNvPicPr>
            <a:picLocks noGrp="1" noChangeAspect="1"/>
          </p:cNvPicPr>
          <p:nvPr>
            <p:ph idx="1"/>
          </p:nvPr>
        </p:nvPicPr>
        <p:blipFill>
          <a:blip r:embed="rId2"/>
          <a:stretch>
            <a:fillRect/>
          </a:stretch>
        </p:blipFill>
        <p:spPr>
          <a:xfrm>
            <a:off x="812656" y="1853248"/>
            <a:ext cx="4686689" cy="4195762"/>
          </a:xfrm>
        </p:spPr>
      </p:pic>
      <p:pic>
        <p:nvPicPr>
          <p:cNvPr id="7" name="Picture 6">
            <a:extLst>
              <a:ext uri="{FF2B5EF4-FFF2-40B4-BE49-F238E27FC236}">
                <a16:creationId xmlns:a16="http://schemas.microsoft.com/office/drawing/2014/main" id="{B4F0E6C2-EA90-444E-9E3A-6BCFA96F46F6}"/>
              </a:ext>
            </a:extLst>
          </p:cNvPr>
          <p:cNvPicPr>
            <a:picLocks noChangeAspect="1"/>
          </p:cNvPicPr>
          <p:nvPr/>
        </p:nvPicPr>
        <p:blipFill>
          <a:blip r:embed="rId3"/>
          <a:stretch>
            <a:fillRect/>
          </a:stretch>
        </p:blipFill>
        <p:spPr>
          <a:xfrm>
            <a:off x="6095999" y="1853248"/>
            <a:ext cx="5283345" cy="4099877"/>
          </a:xfrm>
          <a:prstGeom prst="rect">
            <a:avLst/>
          </a:prstGeom>
        </p:spPr>
      </p:pic>
      <p:pic>
        <p:nvPicPr>
          <p:cNvPr id="9" name="Picture 8">
            <a:extLst>
              <a:ext uri="{FF2B5EF4-FFF2-40B4-BE49-F238E27FC236}">
                <a16:creationId xmlns:a16="http://schemas.microsoft.com/office/drawing/2014/main" id="{81AAB52B-157E-4A69-8866-95BD045FCC0E}"/>
              </a:ext>
            </a:extLst>
          </p:cNvPr>
          <p:cNvPicPr>
            <a:picLocks noChangeAspect="1"/>
          </p:cNvPicPr>
          <p:nvPr/>
        </p:nvPicPr>
        <p:blipFill>
          <a:blip r:embed="rId4"/>
          <a:stretch>
            <a:fillRect/>
          </a:stretch>
        </p:blipFill>
        <p:spPr>
          <a:xfrm>
            <a:off x="10381696" y="0"/>
            <a:ext cx="1238804" cy="1171575"/>
          </a:xfrm>
          <a:prstGeom prst="rect">
            <a:avLst/>
          </a:prstGeom>
        </p:spPr>
      </p:pic>
    </p:spTree>
    <p:extLst>
      <p:ext uri="{BB962C8B-B14F-4D97-AF65-F5344CB8AC3E}">
        <p14:creationId xmlns:p14="http://schemas.microsoft.com/office/powerpoint/2010/main" val="2498993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262F2-DF6D-4021-84D4-DBB2BD314390}"/>
              </a:ext>
            </a:extLst>
          </p:cNvPr>
          <p:cNvSpPr>
            <a:spLocks noGrp="1"/>
          </p:cNvSpPr>
          <p:nvPr>
            <p:ph type="title"/>
          </p:nvPr>
        </p:nvSpPr>
        <p:spPr/>
        <p:txBody>
          <a:bodyPr/>
          <a:lstStyle/>
          <a:p>
            <a:r>
              <a:rPr lang="en-US" dirty="0"/>
              <a:t>ADVANTAGES OF BUSINESS ANALYSIS</a:t>
            </a:r>
          </a:p>
        </p:txBody>
      </p:sp>
      <p:sp>
        <p:nvSpPr>
          <p:cNvPr id="3" name="Text Placeholder 2">
            <a:extLst>
              <a:ext uri="{FF2B5EF4-FFF2-40B4-BE49-F238E27FC236}">
                <a16:creationId xmlns:a16="http://schemas.microsoft.com/office/drawing/2014/main" id="{DA713565-20A1-4563-A758-C7259B5B234A}"/>
              </a:ext>
            </a:extLst>
          </p:cNvPr>
          <p:cNvSpPr>
            <a:spLocks noGrp="1"/>
          </p:cNvSpPr>
          <p:nvPr>
            <p:ph type="body" idx="1"/>
          </p:nvPr>
        </p:nvSpPr>
        <p:spPr/>
        <p:txBody>
          <a:bodyPr/>
          <a:lstStyle/>
          <a:p>
            <a:r>
              <a:rPr lang="en-US" dirty="0"/>
              <a:t>Product Development</a:t>
            </a:r>
          </a:p>
        </p:txBody>
      </p:sp>
      <p:pic>
        <p:nvPicPr>
          <p:cNvPr id="13" name="Picture Placeholder 12">
            <a:extLst>
              <a:ext uri="{FF2B5EF4-FFF2-40B4-BE49-F238E27FC236}">
                <a16:creationId xmlns:a16="http://schemas.microsoft.com/office/drawing/2014/main" id="{4A4D859B-8CFF-4A7B-AEFC-78213597393F}"/>
              </a:ext>
            </a:extLst>
          </p:cNvPr>
          <p:cNvPicPr>
            <a:picLocks noGrp="1" noChangeAspect="1"/>
          </p:cNvPicPr>
          <p:nvPr>
            <p:ph type="pic" idx="15"/>
          </p:nvPr>
        </p:nvPicPr>
        <p:blipFill>
          <a:blip r:embed="rId2"/>
          <a:srcRect l="384" r="384"/>
          <a:stretch>
            <a:fillRect/>
          </a:stretch>
        </p:blipFill>
        <p:spPr/>
      </p:pic>
      <p:sp>
        <p:nvSpPr>
          <p:cNvPr id="5" name="Text Placeholder 4">
            <a:extLst>
              <a:ext uri="{FF2B5EF4-FFF2-40B4-BE49-F238E27FC236}">
                <a16:creationId xmlns:a16="http://schemas.microsoft.com/office/drawing/2014/main" id="{2EB9AE02-7C8C-4FA2-997B-02B09F63B81E}"/>
              </a:ext>
            </a:extLst>
          </p:cNvPr>
          <p:cNvSpPr>
            <a:spLocks noGrp="1"/>
          </p:cNvSpPr>
          <p:nvPr>
            <p:ph type="body" sz="half" idx="18"/>
          </p:nvPr>
        </p:nvSpPr>
        <p:spPr/>
        <p:txBody>
          <a:bodyPr>
            <a:normAutofit fontScale="77500" lnSpcReduction="20000"/>
          </a:bodyPr>
          <a:lstStyle/>
          <a:p>
            <a:r>
              <a:rPr lang="en-US" dirty="0"/>
              <a:t>Product development typically refers to all of the stages involved in bringing a product from concept or idea, through market release and beyond</a:t>
            </a:r>
          </a:p>
        </p:txBody>
      </p:sp>
      <p:sp>
        <p:nvSpPr>
          <p:cNvPr id="6" name="Text Placeholder 5">
            <a:extLst>
              <a:ext uri="{FF2B5EF4-FFF2-40B4-BE49-F238E27FC236}">
                <a16:creationId xmlns:a16="http://schemas.microsoft.com/office/drawing/2014/main" id="{636EC297-1B90-48B4-BE05-9C29F9542287}"/>
              </a:ext>
            </a:extLst>
          </p:cNvPr>
          <p:cNvSpPr>
            <a:spLocks noGrp="1"/>
          </p:cNvSpPr>
          <p:nvPr>
            <p:ph type="body" sz="quarter" idx="3"/>
          </p:nvPr>
        </p:nvSpPr>
        <p:spPr/>
        <p:txBody>
          <a:bodyPr/>
          <a:lstStyle/>
          <a:p>
            <a:r>
              <a:rPr lang="en-US" dirty="0"/>
              <a:t>Customer </a:t>
            </a:r>
            <a:r>
              <a:rPr lang="en-US" dirty="0" err="1"/>
              <a:t>Behaviour</a:t>
            </a:r>
            <a:endParaRPr lang="en-US" dirty="0"/>
          </a:p>
        </p:txBody>
      </p:sp>
      <p:pic>
        <p:nvPicPr>
          <p:cNvPr id="15" name="Picture Placeholder 14">
            <a:extLst>
              <a:ext uri="{FF2B5EF4-FFF2-40B4-BE49-F238E27FC236}">
                <a16:creationId xmlns:a16="http://schemas.microsoft.com/office/drawing/2014/main" id="{7BE3D753-BAB0-42ED-8BC8-57C4EC3B9910}"/>
              </a:ext>
            </a:extLst>
          </p:cNvPr>
          <p:cNvPicPr>
            <a:picLocks noGrp="1" noChangeAspect="1"/>
          </p:cNvPicPr>
          <p:nvPr>
            <p:ph type="pic" idx="21"/>
          </p:nvPr>
        </p:nvPicPr>
        <p:blipFill>
          <a:blip r:embed="rId3"/>
          <a:srcRect l="10237" r="10237"/>
          <a:stretch>
            <a:fillRect/>
          </a:stretch>
        </p:blipFill>
        <p:spPr>
          <a:xfrm>
            <a:off x="3889962" y="2209800"/>
            <a:ext cx="2930525" cy="1524000"/>
          </a:xfrm>
        </p:spPr>
      </p:pic>
      <p:sp>
        <p:nvSpPr>
          <p:cNvPr id="8" name="Text Placeholder 7">
            <a:extLst>
              <a:ext uri="{FF2B5EF4-FFF2-40B4-BE49-F238E27FC236}">
                <a16:creationId xmlns:a16="http://schemas.microsoft.com/office/drawing/2014/main" id="{4FBA3F92-AABE-411B-861C-E30CE80EFC30}"/>
              </a:ext>
            </a:extLst>
          </p:cNvPr>
          <p:cNvSpPr>
            <a:spLocks noGrp="1"/>
          </p:cNvSpPr>
          <p:nvPr>
            <p:ph type="body" sz="half" idx="19"/>
          </p:nvPr>
        </p:nvSpPr>
        <p:spPr>
          <a:xfrm>
            <a:off x="3888022" y="4827210"/>
            <a:ext cx="2934406" cy="802065"/>
          </a:xfrm>
        </p:spPr>
        <p:txBody>
          <a:bodyPr>
            <a:noAutofit/>
          </a:bodyPr>
          <a:lstStyle/>
          <a:p>
            <a:r>
              <a:rPr lang="en-US" sz="1100" dirty="0"/>
              <a:t>Consumer behavior is the study of consumers and the processes they use to choose, use (consume), and dispose of products and services, including consumers’ emotional, mental, and behavioral responses.</a:t>
            </a:r>
          </a:p>
        </p:txBody>
      </p:sp>
      <p:sp>
        <p:nvSpPr>
          <p:cNvPr id="9" name="Text Placeholder 8">
            <a:extLst>
              <a:ext uri="{FF2B5EF4-FFF2-40B4-BE49-F238E27FC236}">
                <a16:creationId xmlns:a16="http://schemas.microsoft.com/office/drawing/2014/main" id="{88F3295D-11AE-485C-B624-F589E313379F}"/>
              </a:ext>
            </a:extLst>
          </p:cNvPr>
          <p:cNvSpPr>
            <a:spLocks noGrp="1"/>
          </p:cNvSpPr>
          <p:nvPr>
            <p:ph type="body" sz="quarter" idx="13"/>
          </p:nvPr>
        </p:nvSpPr>
        <p:spPr>
          <a:xfrm>
            <a:off x="7133432" y="4090352"/>
            <a:ext cx="2932113" cy="576262"/>
          </a:xfrm>
        </p:spPr>
        <p:txBody>
          <a:bodyPr/>
          <a:lstStyle/>
          <a:p>
            <a:r>
              <a:rPr lang="en-US" dirty="0"/>
              <a:t>Revenue Flow</a:t>
            </a:r>
          </a:p>
        </p:txBody>
      </p:sp>
      <p:sp>
        <p:nvSpPr>
          <p:cNvPr id="11" name="Text Placeholder 10">
            <a:extLst>
              <a:ext uri="{FF2B5EF4-FFF2-40B4-BE49-F238E27FC236}">
                <a16:creationId xmlns:a16="http://schemas.microsoft.com/office/drawing/2014/main" id="{B955E729-631B-429B-BB78-501B9E2E96F7}"/>
              </a:ext>
            </a:extLst>
          </p:cNvPr>
          <p:cNvSpPr>
            <a:spLocks noGrp="1"/>
          </p:cNvSpPr>
          <p:nvPr>
            <p:ph type="body" sz="half" idx="20"/>
          </p:nvPr>
        </p:nvSpPr>
        <p:spPr>
          <a:xfrm>
            <a:off x="7133432" y="4692587"/>
            <a:ext cx="2935997" cy="1278317"/>
          </a:xfrm>
        </p:spPr>
        <p:txBody>
          <a:bodyPr>
            <a:noAutofit/>
          </a:bodyPr>
          <a:lstStyle/>
          <a:p>
            <a:r>
              <a:rPr lang="en-US" sz="1000" b="1" dirty="0"/>
              <a:t>Revenue</a:t>
            </a:r>
            <a:r>
              <a:rPr lang="en-US" sz="1000" dirty="0"/>
              <a:t> is the money a company earns from the sale of its products and services. </a:t>
            </a:r>
            <a:r>
              <a:rPr lang="en-US" sz="1000" b="1" dirty="0"/>
              <a:t>Cash flow</a:t>
            </a:r>
            <a:r>
              <a:rPr lang="en-US" sz="1000" dirty="0"/>
              <a:t> is the net amount of </a:t>
            </a:r>
            <a:r>
              <a:rPr lang="en-US" sz="1000" b="1" dirty="0"/>
              <a:t>cash</a:t>
            </a:r>
            <a:r>
              <a:rPr lang="en-US" sz="1000" dirty="0"/>
              <a:t> being transferred into and out of a company. </a:t>
            </a:r>
            <a:r>
              <a:rPr lang="en-US" sz="1000" b="1" dirty="0"/>
              <a:t>Revenue</a:t>
            </a:r>
            <a:r>
              <a:rPr lang="en-US" sz="1000" dirty="0"/>
              <a:t> provides a measure of the effectiveness of a company's sales and marketing, whereas </a:t>
            </a:r>
            <a:r>
              <a:rPr lang="en-US" sz="1000" b="1" dirty="0"/>
              <a:t>cash flow</a:t>
            </a:r>
            <a:r>
              <a:rPr lang="en-US" sz="1000" dirty="0"/>
              <a:t> is more of a liquidity indicator.</a:t>
            </a:r>
          </a:p>
        </p:txBody>
      </p:sp>
      <p:pic>
        <p:nvPicPr>
          <p:cNvPr id="20" name="Picture Placeholder 19">
            <a:extLst>
              <a:ext uri="{FF2B5EF4-FFF2-40B4-BE49-F238E27FC236}">
                <a16:creationId xmlns:a16="http://schemas.microsoft.com/office/drawing/2014/main" id="{4769DD42-3A62-4136-BD5E-D023B0163C43}"/>
              </a:ext>
            </a:extLst>
          </p:cNvPr>
          <p:cNvPicPr>
            <a:picLocks noGrp="1" noChangeAspect="1"/>
          </p:cNvPicPr>
          <p:nvPr>
            <p:ph type="pic" idx="22"/>
          </p:nvPr>
        </p:nvPicPr>
        <p:blipFill>
          <a:blip r:embed="rId4"/>
          <a:srcRect t="23608" b="23608"/>
          <a:stretch>
            <a:fillRect/>
          </a:stretch>
        </p:blipFill>
        <p:spPr/>
      </p:pic>
      <p:pic>
        <p:nvPicPr>
          <p:cNvPr id="22" name="Picture 21">
            <a:extLst>
              <a:ext uri="{FF2B5EF4-FFF2-40B4-BE49-F238E27FC236}">
                <a16:creationId xmlns:a16="http://schemas.microsoft.com/office/drawing/2014/main" id="{9440D409-86CA-4093-BDEE-CF00EB6FC50F}"/>
              </a:ext>
            </a:extLst>
          </p:cNvPr>
          <p:cNvPicPr>
            <a:picLocks noChangeAspect="1"/>
          </p:cNvPicPr>
          <p:nvPr/>
        </p:nvPicPr>
        <p:blipFill>
          <a:blip r:embed="rId5"/>
          <a:stretch>
            <a:fillRect/>
          </a:stretch>
        </p:blipFill>
        <p:spPr>
          <a:xfrm>
            <a:off x="10401283" y="0"/>
            <a:ext cx="1144606" cy="1133475"/>
          </a:xfrm>
          <a:prstGeom prst="rect">
            <a:avLst/>
          </a:prstGeom>
        </p:spPr>
      </p:pic>
    </p:spTree>
    <p:extLst>
      <p:ext uri="{BB962C8B-B14F-4D97-AF65-F5344CB8AC3E}">
        <p14:creationId xmlns:p14="http://schemas.microsoft.com/office/powerpoint/2010/main" val="3911203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EF8DBD-9609-443B-8700-D0100BA94BB0}"/>
              </a:ext>
            </a:extLst>
          </p:cNvPr>
          <p:cNvPicPr>
            <a:picLocks noChangeAspect="1"/>
          </p:cNvPicPr>
          <p:nvPr/>
        </p:nvPicPr>
        <p:blipFill>
          <a:blip r:embed="rId2"/>
          <a:stretch>
            <a:fillRect/>
          </a:stretch>
        </p:blipFill>
        <p:spPr>
          <a:xfrm>
            <a:off x="10401282" y="0"/>
            <a:ext cx="1047767" cy="1143000"/>
          </a:xfrm>
          <a:prstGeom prst="rect">
            <a:avLst/>
          </a:prstGeom>
        </p:spPr>
      </p:pic>
      <p:sp>
        <p:nvSpPr>
          <p:cNvPr id="4" name="TextBox 3">
            <a:extLst>
              <a:ext uri="{FF2B5EF4-FFF2-40B4-BE49-F238E27FC236}">
                <a16:creationId xmlns:a16="http://schemas.microsoft.com/office/drawing/2014/main" id="{8E38913C-5CFF-49BB-9529-3AFF5A220AFB}"/>
              </a:ext>
            </a:extLst>
          </p:cNvPr>
          <p:cNvSpPr txBox="1"/>
          <p:nvPr/>
        </p:nvSpPr>
        <p:spPr>
          <a:xfrm>
            <a:off x="1226820" y="466724"/>
            <a:ext cx="8221980" cy="769441"/>
          </a:xfrm>
          <a:prstGeom prst="rect">
            <a:avLst/>
          </a:prstGeom>
          <a:noFill/>
        </p:spPr>
        <p:txBody>
          <a:bodyPr wrap="square" rtlCol="0">
            <a:spAutoFit/>
          </a:bodyPr>
          <a:lstStyle/>
          <a:p>
            <a:r>
              <a:rPr lang="en-US" sz="4400" dirty="0"/>
              <a:t>                  OUR TEAM</a:t>
            </a:r>
          </a:p>
        </p:txBody>
      </p:sp>
      <p:pic>
        <p:nvPicPr>
          <p:cNvPr id="6" name="Picture 5">
            <a:extLst>
              <a:ext uri="{FF2B5EF4-FFF2-40B4-BE49-F238E27FC236}">
                <a16:creationId xmlns:a16="http://schemas.microsoft.com/office/drawing/2014/main" id="{244E6D29-A691-407D-AA7B-880EC9981B64}"/>
              </a:ext>
            </a:extLst>
          </p:cNvPr>
          <p:cNvPicPr>
            <a:picLocks noChangeAspect="1"/>
          </p:cNvPicPr>
          <p:nvPr/>
        </p:nvPicPr>
        <p:blipFill>
          <a:blip r:embed="rId3"/>
          <a:stretch>
            <a:fillRect/>
          </a:stretch>
        </p:blipFill>
        <p:spPr>
          <a:xfrm>
            <a:off x="952500" y="1481138"/>
            <a:ext cx="2133600" cy="2224088"/>
          </a:xfrm>
          <a:prstGeom prst="rect">
            <a:avLst/>
          </a:prstGeom>
        </p:spPr>
      </p:pic>
      <p:sp>
        <p:nvSpPr>
          <p:cNvPr id="7" name="TextBox 6">
            <a:extLst>
              <a:ext uri="{FF2B5EF4-FFF2-40B4-BE49-F238E27FC236}">
                <a16:creationId xmlns:a16="http://schemas.microsoft.com/office/drawing/2014/main" id="{70ADF2DC-3A05-44C5-A4FE-37CE63D16EA9}"/>
              </a:ext>
            </a:extLst>
          </p:cNvPr>
          <p:cNvSpPr txBox="1"/>
          <p:nvPr/>
        </p:nvSpPr>
        <p:spPr>
          <a:xfrm>
            <a:off x="942975" y="4305300"/>
            <a:ext cx="2133600" cy="923330"/>
          </a:xfrm>
          <a:prstGeom prst="rect">
            <a:avLst/>
          </a:prstGeom>
          <a:noFill/>
        </p:spPr>
        <p:txBody>
          <a:bodyPr wrap="square" rtlCol="0">
            <a:spAutoFit/>
          </a:bodyPr>
          <a:lstStyle/>
          <a:p>
            <a:r>
              <a:rPr lang="en-US" dirty="0"/>
              <a:t>Hitesh Madhukar Patil</a:t>
            </a:r>
          </a:p>
          <a:p>
            <a:r>
              <a:rPr lang="en-US" dirty="0"/>
              <a:t>x19147996</a:t>
            </a:r>
          </a:p>
        </p:txBody>
      </p:sp>
      <p:pic>
        <p:nvPicPr>
          <p:cNvPr id="9" name="Picture 8">
            <a:extLst>
              <a:ext uri="{FF2B5EF4-FFF2-40B4-BE49-F238E27FC236}">
                <a16:creationId xmlns:a16="http://schemas.microsoft.com/office/drawing/2014/main" id="{59428701-042E-4300-942C-2A7BE85CDEE8}"/>
              </a:ext>
            </a:extLst>
          </p:cNvPr>
          <p:cNvPicPr>
            <a:picLocks noChangeAspect="1"/>
          </p:cNvPicPr>
          <p:nvPr/>
        </p:nvPicPr>
        <p:blipFill>
          <a:blip r:embed="rId4"/>
          <a:stretch>
            <a:fillRect/>
          </a:stretch>
        </p:blipFill>
        <p:spPr>
          <a:xfrm>
            <a:off x="3676649" y="1481138"/>
            <a:ext cx="2133600" cy="2224088"/>
          </a:xfrm>
          <a:prstGeom prst="rect">
            <a:avLst/>
          </a:prstGeom>
        </p:spPr>
      </p:pic>
      <p:sp>
        <p:nvSpPr>
          <p:cNvPr id="11" name="TextBox 10">
            <a:extLst>
              <a:ext uri="{FF2B5EF4-FFF2-40B4-BE49-F238E27FC236}">
                <a16:creationId xmlns:a16="http://schemas.microsoft.com/office/drawing/2014/main" id="{DBA58DFA-FF39-4772-ADC8-E72ED8AD66D5}"/>
              </a:ext>
            </a:extLst>
          </p:cNvPr>
          <p:cNvSpPr txBox="1"/>
          <p:nvPr/>
        </p:nvSpPr>
        <p:spPr>
          <a:xfrm>
            <a:off x="3657599" y="4305300"/>
            <a:ext cx="2152649" cy="923330"/>
          </a:xfrm>
          <a:prstGeom prst="rect">
            <a:avLst/>
          </a:prstGeom>
          <a:noFill/>
        </p:spPr>
        <p:txBody>
          <a:bodyPr wrap="square" rtlCol="0">
            <a:spAutoFit/>
          </a:bodyPr>
          <a:lstStyle/>
          <a:p>
            <a:r>
              <a:rPr lang="en-US" dirty="0"/>
              <a:t>Vikas </a:t>
            </a:r>
            <a:r>
              <a:rPr lang="en-US" dirty="0" err="1"/>
              <a:t>Kishanrao</a:t>
            </a:r>
            <a:r>
              <a:rPr lang="en-US" dirty="0"/>
              <a:t> </a:t>
            </a:r>
            <a:r>
              <a:rPr lang="en-US" dirty="0" err="1"/>
              <a:t>Thamke</a:t>
            </a:r>
            <a:endParaRPr lang="en-US" dirty="0"/>
          </a:p>
          <a:p>
            <a:r>
              <a:rPr lang="en-US" dirty="0"/>
              <a:t>x19180080</a:t>
            </a:r>
          </a:p>
        </p:txBody>
      </p:sp>
      <p:pic>
        <p:nvPicPr>
          <p:cNvPr id="13" name="Picture 12">
            <a:extLst>
              <a:ext uri="{FF2B5EF4-FFF2-40B4-BE49-F238E27FC236}">
                <a16:creationId xmlns:a16="http://schemas.microsoft.com/office/drawing/2014/main" id="{F9E88D39-F845-439D-A7E4-E94DD6BB7B90}"/>
              </a:ext>
            </a:extLst>
          </p:cNvPr>
          <p:cNvPicPr>
            <a:picLocks noChangeAspect="1"/>
          </p:cNvPicPr>
          <p:nvPr/>
        </p:nvPicPr>
        <p:blipFill>
          <a:blip r:embed="rId5"/>
          <a:stretch>
            <a:fillRect/>
          </a:stretch>
        </p:blipFill>
        <p:spPr>
          <a:xfrm>
            <a:off x="6181725" y="1516856"/>
            <a:ext cx="2066925" cy="2188369"/>
          </a:xfrm>
          <a:prstGeom prst="rect">
            <a:avLst/>
          </a:prstGeom>
        </p:spPr>
      </p:pic>
      <p:sp>
        <p:nvSpPr>
          <p:cNvPr id="15" name="TextBox 14">
            <a:extLst>
              <a:ext uri="{FF2B5EF4-FFF2-40B4-BE49-F238E27FC236}">
                <a16:creationId xmlns:a16="http://schemas.microsoft.com/office/drawing/2014/main" id="{FDD0634C-884E-41C4-8DC1-61F520EC2F16}"/>
              </a:ext>
            </a:extLst>
          </p:cNvPr>
          <p:cNvSpPr txBox="1"/>
          <p:nvPr/>
        </p:nvSpPr>
        <p:spPr>
          <a:xfrm>
            <a:off x="6181725" y="4305300"/>
            <a:ext cx="2152649" cy="646331"/>
          </a:xfrm>
          <a:prstGeom prst="rect">
            <a:avLst/>
          </a:prstGeom>
          <a:noFill/>
        </p:spPr>
        <p:txBody>
          <a:bodyPr wrap="square" rtlCol="0">
            <a:spAutoFit/>
          </a:bodyPr>
          <a:lstStyle/>
          <a:p>
            <a:r>
              <a:rPr lang="en-US" dirty="0"/>
              <a:t>Vishal Shakya</a:t>
            </a:r>
          </a:p>
          <a:p>
            <a:r>
              <a:rPr lang="en-US" dirty="0"/>
              <a:t>x19182732</a:t>
            </a:r>
          </a:p>
        </p:txBody>
      </p:sp>
      <p:pic>
        <p:nvPicPr>
          <p:cNvPr id="17" name="Picture 16">
            <a:extLst>
              <a:ext uri="{FF2B5EF4-FFF2-40B4-BE49-F238E27FC236}">
                <a16:creationId xmlns:a16="http://schemas.microsoft.com/office/drawing/2014/main" id="{10A98300-5599-4AB8-81C8-534A33F1B9AB}"/>
              </a:ext>
            </a:extLst>
          </p:cNvPr>
          <p:cNvPicPr>
            <a:picLocks noChangeAspect="1"/>
          </p:cNvPicPr>
          <p:nvPr/>
        </p:nvPicPr>
        <p:blipFill>
          <a:blip r:embed="rId6"/>
          <a:stretch>
            <a:fillRect/>
          </a:stretch>
        </p:blipFill>
        <p:spPr>
          <a:xfrm>
            <a:off x="8543869" y="1514161"/>
            <a:ext cx="1981256" cy="2188369"/>
          </a:xfrm>
          <a:prstGeom prst="rect">
            <a:avLst/>
          </a:prstGeom>
        </p:spPr>
      </p:pic>
      <p:sp>
        <p:nvSpPr>
          <p:cNvPr id="18" name="TextBox 17">
            <a:extLst>
              <a:ext uri="{FF2B5EF4-FFF2-40B4-BE49-F238E27FC236}">
                <a16:creationId xmlns:a16="http://schemas.microsoft.com/office/drawing/2014/main" id="{92484787-7C05-4AE2-80F0-6F4048E35184}"/>
              </a:ext>
            </a:extLst>
          </p:cNvPr>
          <p:cNvSpPr txBox="1"/>
          <p:nvPr/>
        </p:nvSpPr>
        <p:spPr>
          <a:xfrm>
            <a:off x="8543869" y="4305300"/>
            <a:ext cx="1981256" cy="923330"/>
          </a:xfrm>
          <a:prstGeom prst="rect">
            <a:avLst/>
          </a:prstGeom>
          <a:noFill/>
        </p:spPr>
        <p:txBody>
          <a:bodyPr wrap="square" rtlCol="0">
            <a:spAutoFit/>
          </a:bodyPr>
          <a:lstStyle/>
          <a:p>
            <a:r>
              <a:rPr lang="en-US" dirty="0"/>
              <a:t>Amandeep Singh</a:t>
            </a:r>
          </a:p>
          <a:p>
            <a:r>
              <a:rPr lang="en-US" dirty="0"/>
              <a:t>x19194137</a:t>
            </a:r>
          </a:p>
        </p:txBody>
      </p:sp>
    </p:spTree>
    <p:extLst>
      <p:ext uri="{BB962C8B-B14F-4D97-AF65-F5344CB8AC3E}">
        <p14:creationId xmlns:p14="http://schemas.microsoft.com/office/powerpoint/2010/main" val="1390775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D99A1E-A4A4-4D9A-9368-E227925B7171}"/>
              </a:ext>
            </a:extLst>
          </p:cNvPr>
          <p:cNvPicPr>
            <a:picLocks noChangeAspect="1"/>
          </p:cNvPicPr>
          <p:nvPr/>
        </p:nvPicPr>
        <p:blipFill>
          <a:blip r:embed="rId2"/>
          <a:stretch>
            <a:fillRect/>
          </a:stretch>
        </p:blipFill>
        <p:spPr>
          <a:xfrm>
            <a:off x="10401282" y="0"/>
            <a:ext cx="1143017" cy="1152525"/>
          </a:xfrm>
          <a:prstGeom prst="rect">
            <a:avLst/>
          </a:prstGeom>
        </p:spPr>
      </p:pic>
      <p:sp>
        <p:nvSpPr>
          <p:cNvPr id="4" name="TextBox 3">
            <a:extLst>
              <a:ext uri="{FF2B5EF4-FFF2-40B4-BE49-F238E27FC236}">
                <a16:creationId xmlns:a16="http://schemas.microsoft.com/office/drawing/2014/main" id="{12D11B8D-C6A8-49A6-A060-905AB7A5AF0B}"/>
              </a:ext>
            </a:extLst>
          </p:cNvPr>
          <p:cNvSpPr txBox="1"/>
          <p:nvPr/>
        </p:nvSpPr>
        <p:spPr>
          <a:xfrm>
            <a:off x="2238375" y="2390774"/>
            <a:ext cx="7277100" cy="1446550"/>
          </a:xfrm>
          <a:prstGeom prst="rect">
            <a:avLst/>
          </a:prstGeom>
          <a:noFill/>
        </p:spPr>
        <p:txBody>
          <a:bodyPr wrap="square" rtlCol="0">
            <a:spAutoFit/>
          </a:bodyPr>
          <a:lstStyle/>
          <a:p>
            <a:r>
              <a:rPr lang="en-US" sz="8800" dirty="0">
                <a:latin typeface="Berlin Sans FB Demi" panose="020E0802020502020306" pitchFamily="34" charset="0"/>
              </a:rPr>
              <a:t> THANK YOU!</a:t>
            </a:r>
          </a:p>
        </p:txBody>
      </p:sp>
    </p:spTree>
    <p:extLst>
      <p:ext uri="{BB962C8B-B14F-4D97-AF65-F5344CB8AC3E}">
        <p14:creationId xmlns:p14="http://schemas.microsoft.com/office/powerpoint/2010/main" val="32289383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5A1AF-EB3D-4EA1-AD7D-3B7B8CB79236}"/>
              </a:ext>
            </a:extLst>
          </p:cNvPr>
          <p:cNvSpPr>
            <a:spLocks noGrp="1"/>
          </p:cNvSpPr>
          <p:nvPr>
            <p:ph type="title"/>
          </p:nvPr>
        </p:nvSpPr>
        <p:spPr/>
        <p:txBody>
          <a:bodyPr/>
          <a:lstStyle/>
          <a:p>
            <a:r>
              <a:rPr lang="en-US" dirty="0"/>
              <a:t>BACKGROUND OF THE COMPANY</a:t>
            </a:r>
          </a:p>
        </p:txBody>
      </p:sp>
      <p:pic>
        <p:nvPicPr>
          <p:cNvPr id="5" name="Content Placeholder 4">
            <a:extLst>
              <a:ext uri="{FF2B5EF4-FFF2-40B4-BE49-F238E27FC236}">
                <a16:creationId xmlns:a16="http://schemas.microsoft.com/office/drawing/2014/main" id="{A3B20AF1-99C3-4ADE-AC48-11201BFC0B15}"/>
              </a:ext>
            </a:extLst>
          </p:cNvPr>
          <p:cNvPicPr>
            <a:picLocks noGrp="1" noChangeAspect="1"/>
          </p:cNvPicPr>
          <p:nvPr>
            <p:ph idx="1"/>
          </p:nvPr>
        </p:nvPicPr>
        <p:blipFill>
          <a:blip r:embed="rId2"/>
          <a:stretch>
            <a:fillRect/>
          </a:stretch>
        </p:blipFill>
        <p:spPr>
          <a:xfrm>
            <a:off x="10372725" y="0"/>
            <a:ext cx="1343024" cy="1152525"/>
          </a:xfrm>
        </p:spPr>
      </p:pic>
      <p:sp>
        <p:nvSpPr>
          <p:cNvPr id="6" name="TextBox 5">
            <a:extLst>
              <a:ext uri="{FF2B5EF4-FFF2-40B4-BE49-F238E27FC236}">
                <a16:creationId xmlns:a16="http://schemas.microsoft.com/office/drawing/2014/main" id="{EA2CB9B7-5E0D-4F8F-869C-4727A6975CBD}"/>
              </a:ext>
            </a:extLst>
          </p:cNvPr>
          <p:cNvSpPr txBox="1"/>
          <p:nvPr/>
        </p:nvSpPr>
        <p:spPr>
          <a:xfrm>
            <a:off x="962024" y="2038349"/>
            <a:ext cx="9505951" cy="4062651"/>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t>It is a fictitious company which was started in 2017.</a:t>
            </a:r>
          </a:p>
          <a:p>
            <a:pPr marL="285750" indent="-285750" algn="just">
              <a:buFont typeface="Arial" panose="020B0604020202020204" pitchFamily="34" charset="0"/>
              <a:buChar char="•"/>
            </a:pPr>
            <a:r>
              <a:rPr lang="en-US" sz="2400" dirty="0"/>
              <a:t>Past 2 years it was growing and expanding but operating on a small scale with on premises.</a:t>
            </a:r>
          </a:p>
          <a:p>
            <a:pPr marL="285750" indent="-285750" algn="just">
              <a:buFont typeface="Arial" panose="020B0604020202020204" pitchFamily="34" charset="0"/>
              <a:buChar char="•"/>
            </a:pPr>
            <a:r>
              <a:rPr lang="en-US" sz="2400" dirty="0"/>
              <a:t>In 2017-19, they were serving 365-370 customers per year in Ireland.</a:t>
            </a:r>
          </a:p>
          <a:p>
            <a:pPr marL="285750" indent="-285750" algn="just">
              <a:buFont typeface="Arial" panose="020B0604020202020204" pitchFamily="34" charset="0"/>
              <a:buChar char="•"/>
            </a:pPr>
            <a:r>
              <a:rPr lang="en-US" sz="2400" dirty="0"/>
              <a:t>They had business to business specific strategy.</a:t>
            </a:r>
          </a:p>
          <a:p>
            <a:pPr marL="285750" indent="-285750" algn="just">
              <a:buFont typeface="Arial" panose="020B0604020202020204" pitchFamily="34" charset="0"/>
              <a:buChar char="•"/>
            </a:pPr>
            <a:r>
              <a:rPr lang="en-US" sz="2400" dirty="0"/>
              <a:t>They didn’t feel to use new generation software like Dynamic 365, Power BI, etc.</a:t>
            </a:r>
          </a:p>
          <a:p>
            <a:pPr marL="285750" indent="-285750" algn="just">
              <a:buFont typeface="Arial" panose="020B0604020202020204" pitchFamily="34" charset="0"/>
              <a:buChar char="•"/>
            </a:pPr>
            <a:r>
              <a:rPr lang="en-US" sz="2400" dirty="0"/>
              <a:t>In 2017-19, net worth of the company was around € 1.7 million per year in revenue.</a:t>
            </a:r>
          </a:p>
          <a:p>
            <a:endParaRPr lang="en-US" dirty="0"/>
          </a:p>
        </p:txBody>
      </p:sp>
    </p:spTree>
    <p:extLst>
      <p:ext uri="{BB962C8B-B14F-4D97-AF65-F5344CB8AC3E}">
        <p14:creationId xmlns:p14="http://schemas.microsoft.com/office/powerpoint/2010/main" val="4059318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CE34-97C1-45D5-856B-E444A50120EC}"/>
              </a:ext>
            </a:extLst>
          </p:cNvPr>
          <p:cNvSpPr>
            <a:spLocks noGrp="1"/>
          </p:cNvSpPr>
          <p:nvPr>
            <p:ph type="title"/>
          </p:nvPr>
        </p:nvSpPr>
        <p:spPr/>
        <p:txBody>
          <a:bodyPr/>
          <a:lstStyle/>
          <a:p>
            <a:r>
              <a:rPr lang="en-US" dirty="0"/>
              <a:t>NEW THINGS ADDED IN 2019-20</a:t>
            </a:r>
          </a:p>
        </p:txBody>
      </p:sp>
      <p:pic>
        <p:nvPicPr>
          <p:cNvPr id="5" name="Content Placeholder 4">
            <a:extLst>
              <a:ext uri="{FF2B5EF4-FFF2-40B4-BE49-F238E27FC236}">
                <a16:creationId xmlns:a16="http://schemas.microsoft.com/office/drawing/2014/main" id="{289A1D42-7D8E-4F5A-8C05-7B13EF1975A2}"/>
              </a:ext>
            </a:extLst>
          </p:cNvPr>
          <p:cNvPicPr>
            <a:picLocks noGrp="1" noChangeAspect="1"/>
          </p:cNvPicPr>
          <p:nvPr>
            <p:ph idx="1"/>
          </p:nvPr>
        </p:nvPicPr>
        <p:blipFill>
          <a:blip r:embed="rId2"/>
          <a:stretch>
            <a:fillRect/>
          </a:stretch>
        </p:blipFill>
        <p:spPr>
          <a:xfrm>
            <a:off x="10344149" y="0"/>
            <a:ext cx="1362075" cy="1209675"/>
          </a:xfrm>
        </p:spPr>
      </p:pic>
      <p:sp>
        <p:nvSpPr>
          <p:cNvPr id="6" name="TextBox 5">
            <a:extLst>
              <a:ext uri="{FF2B5EF4-FFF2-40B4-BE49-F238E27FC236}">
                <a16:creationId xmlns:a16="http://schemas.microsoft.com/office/drawing/2014/main" id="{F80EB198-1B8F-40B0-B648-7C62401FBAE0}"/>
              </a:ext>
            </a:extLst>
          </p:cNvPr>
          <p:cNvSpPr txBox="1"/>
          <p:nvPr/>
        </p:nvSpPr>
        <p:spPr>
          <a:xfrm>
            <a:off x="1047750" y="2143125"/>
            <a:ext cx="9404723" cy="3477875"/>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t>Since, their revenue is growing so they have hired a professional team of four members in order to handle the entire company’s flow.</a:t>
            </a:r>
          </a:p>
          <a:p>
            <a:pPr marL="285750" indent="-285750" algn="just">
              <a:buFont typeface="Arial" panose="020B0604020202020204" pitchFamily="34" charset="0"/>
              <a:buChar char="•"/>
            </a:pPr>
            <a:r>
              <a:rPr lang="en-US" sz="2000" dirty="0"/>
              <a:t>We have implemented Customer Relationship Management using Dynamic 365 sales hub for the company as well as migrated historical and legacy data to the cloud.</a:t>
            </a:r>
          </a:p>
          <a:p>
            <a:pPr marL="285750" indent="-285750" algn="just">
              <a:buFont typeface="Arial" panose="020B0604020202020204" pitchFamily="34" charset="0"/>
              <a:buChar char="•"/>
            </a:pPr>
            <a:r>
              <a:rPr lang="en-US" sz="2000" dirty="0"/>
              <a:t>Large number of organizations provide cloud storage so we have used Amazon web service’s Relational database service PostgreSQL.</a:t>
            </a:r>
          </a:p>
          <a:p>
            <a:pPr marL="285750" indent="-285750" algn="just">
              <a:buFont typeface="Arial" panose="020B0604020202020204" pitchFamily="34" charset="0"/>
              <a:buChar char="•"/>
            </a:pPr>
            <a:r>
              <a:rPr lang="en-US" sz="2000" dirty="0"/>
              <a:t>Dynamic 365 and PostgreSQL are integrated to migrate recent and upcoming data.</a:t>
            </a:r>
          </a:p>
          <a:p>
            <a:pPr marL="285750" indent="-285750" algn="just">
              <a:buFont typeface="Arial" panose="020B0604020202020204" pitchFamily="34" charset="0"/>
              <a:buChar char="•"/>
            </a:pPr>
            <a:r>
              <a:rPr lang="en-US" sz="2000" dirty="0"/>
              <a:t>Data is migrated to cloud and then that data is loaded from cloud to </a:t>
            </a:r>
            <a:r>
              <a:rPr lang="en-US" sz="2000" dirty="0" err="1"/>
              <a:t>PowerBI</a:t>
            </a:r>
            <a:r>
              <a:rPr lang="en-US" sz="2000" dirty="0"/>
              <a:t>.</a:t>
            </a:r>
          </a:p>
        </p:txBody>
      </p:sp>
    </p:spTree>
    <p:extLst>
      <p:ext uri="{BB962C8B-B14F-4D97-AF65-F5344CB8AC3E}">
        <p14:creationId xmlns:p14="http://schemas.microsoft.com/office/powerpoint/2010/main" val="21069036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88B8F-E507-43CB-9DA1-234015CEB11C}"/>
              </a:ext>
            </a:extLst>
          </p:cNvPr>
          <p:cNvSpPr>
            <a:spLocks noGrp="1"/>
          </p:cNvSpPr>
          <p:nvPr>
            <p:ph type="title"/>
          </p:nvPr>
        </p:nvSpPr>
        <p:spPr/>
        <p:txBody>
          <a:bodyPr/>
          <a:lstStyle/>
          <a:p>
            <a:r>
              <a:rPr lang="en-US" dirty="0"/>
              <a:t>REPRESENTATION OF SOLUTIONS IMPLEMENTED</a:t>
            </a:r>
          </a:p>
        </p:txBody>
      </p:sp>
      <p:pic>
        <p:nvPicPr>
          <p:cNvPr id="8" name="Content Placeholder 7">
            <a:extLst>
              <a:ext uri="{FF2B5EF4-FFF2-40B4-BE49-F238E27FC236}">
                <a16:creationId xmlns:a16="http://schemas.microsoft.com/office/drawing/2014/main" id="{BA7D2835-3158-4FEF-876C-867F71295912}"/>
              </a:ext>
            </a:extLst>
          </p:cNvPr>
          <p:cNvPicPr>
            <a:picLocks noGrp="1" noChangeAspect="1"/>
          </p:cNvPicPr>
          <p:nvPr>
            <p:ph idx="1"/>
          </p:nvPr>
        </p:nvPicPr>
        <p:blipFill>
          <a:blip r:embed="rId2"/>
          <a:stretch>
            <a:fillRect/>
          </a:stretch>
        </p:blipFill>
        <p:spPr>
          <a:xfrm>
            <a:off x="762000" y="2016947"/>
            <a:ext cx="8591550" cy="4269553"/>
          </a:xfrm>
        </p:spPr>
      </p:pic>
      <p:pic>
        <p:nvPicPr>
          <p:cNvPr id="10" name="Picture 9">
            <a:extLst>
              <a:ext uri="{FF2B5EF4-FFF2-40B4-BE49-F238E27FC236}">
                <a16:creationId xmlns:a16="http://schemas.microsoft.com/office/drawing/2014/main" id="{EE25558C-71DB-4CCE-BFBA-60B952612257}"/>
              </a:ext>
            </a:extLst>
          </p:cNvPr>
          <p:cNvPicPr>
            <a:picLocks noChangeAspect="1"/>
          </p:cNvPicPr>
          <p:nvPr/>
        </p:nvPicPr>
        <p:blipFill>
          <a:blip r:embed="rId3"/>
          <a:stretch>
            <a:fillRect/>
          </a:stretch>
        </p:blipFill>
        <p:spPr>
          <a:xfrm>
            <a:off x="10391757" y="-9525"/>
            <a:ext cx="1154131" cy="1200150"/>
          </a:xfrm>
          <a:prstGeom prst="rect">
            <a:avLst/>
          </a:prstGeom>
        </p:spPr>
      </p:pic>
    </p:spTree>
    <p:extLst>
      <p:ext uri="{BB962C8B-B14F-4D97-AF65-F5344CB8AC3E}">
        <p14:creationId xmlns:p14="http://schemas.microsoft.com/office/powerpoint/2010/main" val="2071025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A52E9-90A2-457B-83BC-2CAC0DFDA8B3}"/>
              </a:ext>
            </a:extLst>
          </p:cNvPr>
          <p:cNvSpPr>
            <a:spLocks noGrp="1"/>
          </p:cNvSpPr>
          <p:nvPr>
            <p:ph type="title"/>
          </p:nvPr>
        </p:nvSpPr>
        <p:spPr>
          <a:xfrm>
            <a:off x="646111" y="386043"/>
            <a:ext cx="9404723" cy="1400530"/>
          </a:xfrm>
        </p:spPr>
        <p:txBody>
          <a:bodyPr/>
          <a:lstStyle/>
          <a:p>
            <a:r>
              <a:rPr lang="en-US" dirty="0"/>
              <a:t>     SWOT ANALYSIS</a:t>
            </a:r>
          </a:p>
        </p:txBody>
      </p:sp>
      <p:pic>
        <p:nvPicPr>
          <p:cNvPr id="5" name="Content Placeholder 4">
            <a:extLst>
              <a:ext uri="{FF2B5EF4-FFF2-40B4-BE49-F238E27FC236}">
                <a16:creationId xmlns:a16="http://schemas.microsoft.com/office/drawing/2014/main" id="{681F4C68-3D4C-481D-A0A1-8EC513DFBE5D}"/>
              </a:ext>
            </a:extLst>
          </p:cNvPr>
          <p:cNvPicPr>
            <a:picLocks noGrp="1" noChangeAspect="1"/>
          </p:cNvPicPr>
          <p:nvPr>
            <p:ph idx="1"/>
          </p:nvPr>
        </p:nvPicPr>
        <p:blipFill>
          <a:blip r:embed="rId2"/>
          <a:stretch>
            <a:fillRect/>
          </a:stretch>
        </p:blipFill>
        <p:spPr>
          <a:xfrm>
            <a:off x="10382250" y="1"/>
            <a:ext cx="1371600" cy="1140242"/>
          </a:xfrm>
        </p:spPr>
      </p:pic>
      <p:sp>
        <p:nvSpPr>
          <p:cNvPr id="7" name="TextBox 6">
            <a:extLst>
              <a:ext uri="{FF2B5EF4-FFF2-40B4-BE49-F238E27FC236}">
                <a16:creationId xmlns:a16="http://schemas.microsoft.com/office/drawing/2014/main" id="{DD7F7CF8-DCB6-4D4E-8B7E-6FB86DC907BE}"/>
              </a:ext>
            </a:extLst>
          </p:cNvPr>
          <p:cNvSpPr txBox="1"/>
          <p:nvPr/>
        </p:nvSpPr>
        <p:spPr>
          <a:xfrm flipH="1">
            <a:off x="847724" y="1140242"/>
            <a:ext cx="8791576" cy="2060158"/>
          </a:xfrm>
          <a:prstGeom prst="rect">
            <a:avLst/>
          </a:prstGeom>
          <a:noFill/>
        </p:spPr>
        <p:txBody>
          <a:bodyPr wrap="square" rtlCol="0">
            <a:spAutoFit/>
          </a:bodyPr>
          <a:lstStyle/>
          <a:p>
            <a:pPr algn="just"/>
            <a:r>
              <a:rPr lang="en-US" dirty="0"/>
              <a:t>SWOT analysis is a key part of any business and strategic plan. SWOT stands for strengths, weaknesses, opportunities and threats. A SWOT analysis will help you identify the parts of your business that are doing well. These are your critical success factors aspects of your business that are strong and give you a competitive advantage recognizing these assets will help you continue on at a high level and you will need to find ways to leverage and build upon these strengths to grow your business.</a:t>
            </a:r>
          </a:p>
        </p:txBody>
      </p:sp>
      <p:pic>
        <p:nvPicPr>
          <p:cNvPr id="9" name="Picture 8">
            <a:extLst>
              <a:ext uri="{FF2B5EF4-FFF2-40B4-BE49-F238E27FC236}">
                <a16:creationId xmlns:a16="http://schemas.microsoft.com/office/drawing/2014/main" id="{47A01993-C6F9-4D30-9E79-989D1D23B1AE}"/>
              </a:ext>
            </a:extLst>
          </p:cNvPr>
          <p:cNvPicPr>
            <a:picLocks noChangeAspect="1"/>
          </p:cNvPicPr>
          <p:nvPr/>
        </p:nvPicPr>
        <p:blipFill>
          <a:blip r:embed="rId3"/>
          <a:stretch>
            <a:fillRect/>
          </a:stretch>
        </p:blipFill>
        <p:spPr>
          <a:xfrm>
            <a:off x="1114424" y="3267075"/>
            <a:ext cx="5534025" cy="3386138"/>
          </a:xfrm>
          <a:prstGeom prst="rect">
            <a:avLst/>
          </a:prstGeom>
        </p:spPr>
      </p:pic>
    </p:spTree>
    <p:extLst>
      <p:ext uri="{BB962C8B-B14F-4D97-AF65-F5344CB8AC3E}">
        <p14:creationId xmlns:p14="http://schemas.microsoft.com/office/powerpoint/2010/main" val="1265560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75E3D-92E9-4E81-969B-9E726B277D1C}"/>
              </a:ext>
            </a:extLst>
          </p:cNvPr>
          <p:cNvSpPr>
            <a:spLocks noGrp="1"/>
          </p:cNvSpPr>
          <p:nvPr>
            <p:ph type="title"/>
          </p:nvPr>
        </p:nvSpPr>
        <p:spPr/>
        <p:txBody>
          <a:bodyPr/>
          <a:lstStyle/>
          <a:p>
            <a:r>
              <a:rPr lang="en-US" sz="4400" dirty="0"/>
              <a:t>NEED FOR ANALYTICS</a:t>
            </a:r>
            <a:br>
              <a:rPr lang="en-US" sz="1800" dirty="0"/>
            </a:br>
            <a:r>
              <a:rPr lang="en-US" sz="1800" dirty="0"/>
              <a:t>For our company, the data present  must be treated as an asset.</a:t>
            </a:r>
            <a:br>
              <a:rPr lang="en-US" sz="1800" dirty="0"/>
            </a:br>
            <a:r>
              <a:rPr lang="en-US" sz="1800" dirty="0"/>
              <a:t>The key analytical requirements will be:</a:t>
            </a:r>
            <a:br>
              <a:rPr lang="en-US" sz="1800" dirty="0"/>
            </a:br>
            <a:endParaRPr lang="en-US" sz="1800" dirty="0"/>
          </a:p>
        </p:txBody>
      </p:sp>
      <p:sp>
        <p:nvSpPr>
          <p:cNvPr id="3" name="Text Placeholder 2">
            <a:extLst>
              <a:ext uri="{FF2B5EF4-FFF2-40B4-BE49-F238E27FC236}">
                <a16:creationId xmlns:a16="http://schemas.microsoft.com/office/drawing/2014/main" id="{37D63E66-28B0-4B22-9C11-1BFB442C6422}"/>
              </a:ext>
            </a:extLst>
          </p:cNvPr>
          <p:cNvSpPr>
            <a:spLocks noGrp="1"/>
          </p:cNvSpPr>
          <p:nvPr>
            <p:ph type="body" idx="1"/>
          </p:nvPr>
        </p:nvSpPr>
        <p:spPr/>
        <p:txBody>
          <a:bodyPr/>
          <a:lstStyle/>
          <a:p>
            <a:r>
              <a:rPr lang="en-US" sz="1800" dirty="0"/>
              <a:t>1.) Acquisition Costs</a:t>
            </a:r>
          </a:p>
        </p:txBody>
      </p:sp>
      <p:sp>
        <p:nvSpPr>
          <p:cNvPr id="4" name="Text Placeholder 3">
            <a:extLst>
              <a:ext uri="{FF2B5EF4-FFF2-40B4-BE49-F238E27FC236}">
                <a16:creationId xmlns:a16="http://schemas.microsoft.com/office/drawing/2014/main" id="{4837E06B-F102-44BC-80BA-1BF2C9A1C988}"/>
              </a:ext>
            </a:extLst>
          </p:cNvPr>
          <p:cNvSpPr>
            <a:spLocks noGrp="1"/>
          </p:cNvSpPr>
          <p:nvPr>
            <p:ph type="body" sz="half" idx="15"/>
          </p:nvPr>
        </p:nvSpPr>
        <p:spPr/>
        <p:txBody>
          <a:bodyPr/>
          <a:lstStyle/>
          <a:p>
            <a:pPr marL="285750" indent="-285750">
              <a:buFont typeface="Arial" panose="020B0604020202020204" pitchFamily="34" charset="0"/>
              <a:buChar char="•"/>
            </a:pPr>
            <a:r>
              <a:rPr lang="en-US" dirty="0">
                <a:latin typeface="+mn-lt"/>
              </a:rPr>
              <a:t>Evaluating if rapid growth is affordable with the paid acquisition.</a:t>
            </a:r>
          </a:p>
          <a:p>
            <a:pPr marL="285750" indent="-285750">
              <a:buFont typeface="Arial" panose="020B0604020202020204" pitchFamily="34" charset="0"/>
              <a:buChar char="•"/>
            </a:pPr>
            <a:r>
              <a:rPr lang="en-US" dirty="0">
                <a:latin typeface="+mn-lt"/>
              </a:rPr>
              <a:t>Unsustainable to keep losing profit under the appearance of growth.</a:t>
            </a:r>
          </a:p>
          <a:p>
            <a:pPr marL="285750" indent="-285750">
              <a:buFont typeface="Arial" panose="020B0604020202020204" pitchFamily="34" charset="0"/>
              <a:buChar char="•"/>
            </a:pPr>
            <a:r>
              <a:rPr lang="en-US" dirty="0">
                <a:latin typeface="+mn-lt"/>
              </a:rPr>
              <a:t>Presents opinions about what strategies are acting and which ones are burning revenues.</a:t>
            </a:r>
          </a:p>
        </p:txBody>
      </p:sp>
      <p:sp>
        <p:nvSpPr>
          <p:cNvPr id="5" name="Text Placeholder 4">
            <a:extLst>
              <a:ext uri="{FF2B5EF4-FFF2-40B4-BE49-F238E27FC236}">
                <a16:creationId xmlns:a16="http://schemas.microsoft.com/office/drawing/2014/main" id="{751630D2-E515-4939-93A3-110066C4ABAE}"/>
              </a:ext>
            </a:extLst>
          </p:cNvPr>
          <p:cNvSpPr>
            <a:spLocks noGrp="1"/>
          </p:cNvSpPr>
          <p:nvPr>
            <p:ph type="body" sz="quarter" idx="3"/>
          </p:nvPr>
        </p:nvSpPr>
        <p:spPr/>
        <p:txBody>
          <a:bodyPr/>
          <a:lstStyle/>
          <a:p>
            <a:r>
              <a:rPr lang="en-US" sz="1800" dirty="0"/>
              <a:t>2.) Customer Retention</a:t>
            </a:r>
          </a:p>
        </p:txBody>
      </p:sp>
      <p:sp>
        <p:nvSpPr>
          <p:cNvPr id="6" name="Text Placeholder 5">
            <a:extLst>
              <a:ext uri="{FF2B5EF4-FFF2-40B4-BE49-F238E27FC236}">
                <a16:creationId xmlns:a16="http://schemas.microsoft.com/office/drawing/2014/main" id="{D8D0633F-4F91-4F5A-AF96-C2F769F7D4B0}"/>
              </a:ext>
            </a:extLst>
          </p:cNvPr>
          <p:cNvSpPr>
            <a:spLocks noGrp="1"/>
          </p:cNvSpPr>
          <p:nvPr>
            <p:ph type="body" sz="half" idx="16"/>
          </p:nvPr>
        </p:nvSpPr>
        <p:spPr/>
        <p:txBody>
          <a:bodyPr/>
          <a:lstStyle/>
          <a:p>
            <a:pPr marL="285750" indent="-285750">
              <a:buFont typeface="Arial" panose="020B0604020202020204" pitchFamily="34" charset="0"/>
              <a:buChar char="•"/>
            </a:pPr>
            <a:r>
              <a:rPr lang="en-US" dirty="0"/>
              <a:t>Wasting too much on new customers with ROI.</a:t>
            </a:r>
          </a:p>
          <a:p>
            <a:pPr marL="285750" indent="-285750">
              <a:buFont typeface="Arial" panose="020B0604020202020204" pitchFamily="34" charset="0"/>
              <a:buChar char="•"/>
            </a:pPr>
            <a:r>
              <a:rPr lang="en-US" dirty="0"/>
              <a:t>One time customers symbolize the predicament with customer satisfaction.</a:t>
            </a:r>
          </a:p>
          <a:p>
            <a:pPr marL="285750" indent="-285750">
              <a:buFont typeface="Arial" panose="020B0604020202020204" pitchFamily="34" charset="0"/>
              <a:buChar char="•"/>
            </a:pPr>
            <a:r>
              <a:rPr lang="en-US" dirty="0"/>
              <a:t>Helps to come up with more favorable offers and plans to engage customers.</a:t>
            </a:r>
          </a:p>
        </p:txBody>
      </p:sp>
      <p:sp>
        <p:nvSpPr>
          <p:cNvPr id="7" name="Text Placeholder 6">
            <a:extLst>
              <a:ext uri="{FF2B5EF4-FFF2-40B4-BE49-F238E27FC236}">
                <a16:creationId xmlns:a16="http://schemas.microsoft.com/office/drawing/2014/main" id="{5EE246A7-7177-4116-9FFD-E80937DB682B}"/>
              </a:ext>
            </a:extLst>
          </p:cNvPr>
          <p:cNvSpPr>
            <a:spLocks noGrp="1"/>
          </p:cNvSpPr>
          <p:nvPr>
            <p:ph type="body" sz="quarter" idx="13"/>
          </p:nvPr>
        </p:nvSpPr>
        <p:spPr/>
        <p:txBody>
          <a:bodyPr/>
          <a:lstStyle/>
          <a:p>
            <a:r>
              <a:rPr lang="en-US" sz="1800" dirty="0"/>
              <a:t>3.)Market Insights</a:t>
            </a:r>
          </a:p>
        </p:txBody>
      </p:sp>
      <p:sp>
        <p:nvSpPr>
          <p:cNvPr id="8" name="Text Placeholder 7">
            <a:extLst>
              <a:ext uri="{FF2B5EF4-FFF2-40B4-BE49-F238E27FC236}">
                <a16:creationId xmlns:a16="http://schemas.microsoft.com/office/drawing/2014/main" id="{5E303DC5-21F3-47A7-B144-64D171941EBA}"/>
              </a:ext>
            </a:extLst>
          </p:cNvPr>
          <p:cNvSpPr>
            <a:spLocks noGrp="1"/>
          </p:cNvSpPr>
          <p:nvPr>
            <p:ph type="body" sz="half" idx="17"/>
          </p:nvPr>
        </p:nvSpPr>
        <p:spPr/>
        <p:txBody>
          <a:bodyPr/>
          <a:lstStyle/>
          <a:p>
            <a:pPr marL="285750" indent="-285750">
              <a:buFont typeface="Arial" panose="020B0604020202020204" pitchFamily="34" charset="0"/>
              <a:buChar char="•"/>
            </a:pPr>
            <a:r>
              <a:rPr lang="en-US" dirty="0"/>
              <a:t>Helps to evaluate the market based on customer preferences.</a:t>
            </a:r>
          </a:p>
          <a:p>
            <a:pPr marL="285750" indent="-285750">
              <a:buFont typeface="Arial" panose="020B0604020202020204" pitchFamily="34" charset="0"/>
              <a:buChar char="•"/>
            </a:pPr>
            <a:r>
              <a:rPr lang="en-US" dirty="0"/>
              <a:t>Gives an impression about consumer ambitions and what products fascinate them.</a:t>
            </a:r>
          </a:p>
          <a:p>
            <a:pPr marL="285750" indent="-285750">
              <a:buFont typeface="Arial" panose="020B0604020202020204" pitchFamily="34" charset="0"/>
              <a:buChar char="•"/>
            </a:pPr>
            <a:r>
              <a:rPr lang="en-US" dirty="0"/>
              <a:t>Helps to form practical strategies to procure new customers and preserve old ones.</a:t>
            </a:r>
          </a:p>
        </p:txBody>
      </p:sp>
      <p:pic>
        <p:nvPicPr>
          <p:cNvPr id="10" name="Picture 9">
            <a:extLst>
              <a:ext uri="{FF2B5EF4-FFF2-40B4-BE49-F238E27FC236}">
                <a16:creationId xmlns:a16="http://schemas.microsoft.com/office/drawing/2014/main" id="{70943230-ABEF-4E93-8814-AF496F95E365}"/>
              </a:ext>
            </a:extLst>
          </p:cNvPr>
          <p:cNvPicPr>
            <a:picLocks noChangeAspect="1"/>
          </p:cNvPicPr>
          <p:nvPr/>
        </p:nvPicPr>
        <p:blipFill>
          <a:blip r:embed="rId2"/>
          <a:stretch>
            <a:fillRect/>
          </a:stretch>
        </p:blipFill>
        <p:spPr>
          <a:xfrm>
            <a:off x="10334625" y="0"/>
            <a:ext cx="1285875" cy="1143000"/>
          </a:xfrm>
          <a:prstGeom prst="rect">
            <a:avLst/>
          </a:prstGeom>
        </p:spPr>
      </p:pic>
    </p:spTree>
    <p:extLst>
      <p:ext uri="{BB962C8B-B14F-4D97-AF65-F5344CB8AC3E}">
        <p14:creationId xmlns:p14="http://schemas.microsoft.com/office/powerpoint/2010/main" val="1677754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AE757-3304-4A17-A93D-044472A3AA99}"/>
              </a:ext>
            </a:extLst>
          </p:cNvPr>
          <p:cNvSpPr>
            <a:spLocks noGrp="1"/>
          </p:cNvSpPr>
          <p:nvPr>
            <p:ph type="title"/>
          </p:nvPr>
        </p:nvSpPr>
        <p:spPr/>
        <p:txBody>
          <a:bodyPr/>
          <a:lstStyle/>
          <a:p>
            <a:r>
              <a:rPr lang="en-US" dirty="0"/>
              <a:t>CUSTOMER STATISTICS</a:t>
            </a:r>
          </a:p>
        </p:txBody>
      </p:sp>
      <p:pic>
        <p:nvPicPr>
          <p:cNvPr id="5" name="Content Placeholder 4">
            <a:extLst>
              <a:ext uri="{FF2B5EF4-FFF2-40B4-BE49-F238E27FC236}">
                <a16:creationId xmlns:a16="http://schemas.microsoft.com/office/drawing/2014/main" id="{22388645-89AA-4135-8477-5A4CC1E9C812}"/>
              </a:ext>
            </a:extLst>
          </p:cNvPr>
          <p:cNvPicPr>
            <a:picLocks noGrp="1" noChangeAspect="1"/>
          </p:cNvPicPr>
          <p:nvPr>
            <p:ph idx="1"/>
          </p:nvPr>
        </p:nvPicPr>
        <p:blipFill>
          <a:blip r:embed="rId2"/>
          <a:stretch>
            <a:fillRect/>
          </a:stretch>
        </p:blipFill>
        <p:spPr>
          <a:xfrm>
            <a:off x="855449" y="1604064"/>
            <a:ext cx="9079126" cy="4801217"/>
          </a:xfrm>
        </p:spPr>
      </p:pic>
      <p:pic>
        <p:nvPicPr>
          <p:cNvPr id="7" name="Picture 6">
            <a:extLst>
              <a:ext uri="{FF2B5EF4-FFF2-40B4-BE49-F238E27FC236}">
                <a16:creationId xmlns:a16="http://schemas.microsoft.com/office/drawing/2014/main" id="{FCEC3F62-D2D6-497A-9819-D531B8DEBF4C}"/>
              </a:ext>
            </a:extLst>
          </p:cNvPr>
          <p:cNvPicPr>
            <a:picLocks noChangeAspect="1"/>
          </p:cNvPicPr>
          <p:nvPr/>
        </p:nvPicPr>
        <p:blipFill>
          <a:blip r:embed="rId3"/>
          <a:stretch>
            <a:fillRect/>
          </a:stretch>
        </p:blipFill>
        <p:spPr>
          <a:xfrm>
            <a:off x="10420333" y="1"/>
            <a:ext cx="1125556" cy="1181100"/>
          </a:xfrm>
          <a:prstGeom prst="rect">
            <a:avLst/>
          </a:prstGeom>
        </p:spPr>
      </p:pic>
    </p:spTree>
    <p:extLst>
      <p:ext uri="{BB962C8B-B14F-4D97-AF65-F5344CB8AC3E}">
        <p14:creationId xmlns:p14="http://schemas.microsoft.com/office/powerpoint/2010/main" val="3023087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B4F99-C226-4C2B-8A38-AB34B6910C69}"/>
              </a:ext>
            </a:extLst>
          </p:cNvPr>
          <p:cNvSpPr>
            <a:spLocks noGrp="1"/>
          </p:cNvSpPr>
          <p:nvPr>
            <p:ph type="title"/>
          </p:nvPr>
        </p:nvSpPr>
        <p:spPr/>
        <p:txBody>
          <a:bodyPr/>
          <a:lstStyle/>
          <a:p>
            <a:r>
              <a:rPr lang="en-US" dirty="0"/>
              <a:t>TREND STATISTICS</a:t>
            </a:r>
          </a:p>
        </p:txBody>
      </p:sp>
      <p:pic>
        <p:nvPicPr>
          <p:cNvPr id="5" name="Content Placeholder 4">
            <a:extLst>
              <a:ext uri="{FF2B5EF4-FFF2-40B4-BE49-F238E27FC236}">
                <a16:creationId xmlns:a16="http://schemas.microsoft.com/office/drawing/2014/main" id="{E7EF0C8C-A30E-496E-A187-9C683D758698}"/>
              </a:ext>
            </a:extLst>
          </p:cNvPr>
          <p:cNvPicPr>
            <a:picLocks noGrp="1" noChangeAspect="1"/>
          </p:cNvPicPr>
          <p:nvPr>
            <p:ph idx="1"/>
          </p:nvPr>
        </p:nvPicPr>
        <p:blipFill>
          <a:blip r:embed="rId2"/>
          <a:stretch>
            <a:fillRect/>
          </a:stretch>
        </p:blipFill>
        <p:spPr>
          <a:xfrm>
            <a:off x="864260" y="1524857"/>
            <a:ext cx="9186574" cy="4880425"/>
          </a:xfrm>
        </p:spPr>
      </p:pic>
      <p:pic>
        <p:nvPicPr>
          <p:cNvPr id="7" name="Picture 6">
            <a:extLst>
              <a:ext uri="{FF2B5EF4-FFF2-40B4-BE49-F238E27FC236}">
                <a16:creationId xmlns:a16="http://schemas.microsoft.com/office/drawing/2014/main" id="{763F6625-F521-45F0-99FF-72F60BD05987}"/>
              </a:ext>
            </a:extLst>
          </p:cNvPr>
          <p:cNvPicPr>
            <a:picLocks noChangeAspect="1"/>
          </p:cNvPicPr>
          <p:nvPr/>
        </p:nvPicPr>
        <p:blipFill>
          <a:blip r:embed="rId3"/>
          <a:stretch>
            <a:fillRect/>
          </a:stretch>
        </p:blipFill>
        <p:spPr>
          <a:xfrm>
            <a:off x="10420333" y="0"/>
            <a:ext cx="1125556" cy="1143000"/>
          </a:xfrm>
          <a:prstGeom prst="rect">
            <a:avLst/>
          </a:prstGeom>
        </p:spPr>
      </p:pic>
    </p:spTree>
    <p:extLst>
      <p:ext uri="{BB962C8B-B14F-4D97-AF65-F5344CB8AC3E}">
        <p14:creationId xmlns:p14="http://schemas.microsoft.com/office/powerpoint/2010/main" val="2271074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E2F49-DC68-4CD7-8B57-416EC295858F}"/>
              </a:ext>
            </a:extLst>
          </p:cNvPr>
          <p:cNvSpPr>
            <a:spLocks noGrp="1"/>
          </p:cNvSpPr>
          <p:nvPr>
            <p:ph type="title"/>
          </p:nvPr>
        </p:nvSpPr>
        <p:spPr/>
        <p:txBody>
          <a:bodyPr/>
          <a:lstStyle/>
          <a:p>
            <a:r>
              <a:rPr lang="en-US" dirty="0"/>
              <a:t>SALES STATISTICS</a:t>
            </a:r>
          </a:p>
        </p:txBody>
      </p:sp>
      <p:pic>
        <p:nvPicPr>
          <p:cNvPr id="5" name="Content Placeholder 4">
            <a:extLst>
              <a:ext uri="{FF2B5EF4-FFF2-40B4-BE49-F238E27FC236}">
                <a16:creationId xmlns:a16="http://schemas.microsoft.com/office/drawing/2014/main" id="{0A57B0A7-7512-49CC-A63F-D2ABAD116E69}"/>
              </a:ext>
            </a:extLst>
          </p:cNvPr>
          <p:cNvPicPr>
            <a:picLocks noGrp="1" noChangeAspect="1"/>
          </p:cNvPicPr>
          <p:nvPr>
            <p:ph idx="1"/>
          </p:nvPr>
        </p:nvPicPr>
        <p:blipFill>
          <a:blip r:embed="rId2"/>
          <a:stretch>
            <a:fillRect/>
          </a:stretch>
        </p:blipFill>
        <p:spPr>
          <a:xfrm>
            <a:off x="759694" y="1457325"/>
            <a:ext cx="9177555" cy="4947957"/>
          </a:xfrm>
        </p:spPr>
      </p:pic>
      <p:pic>
        <p:nvPicPr>
          <p:cNvPr id="7" name="Picture 6">
            <a:extLst>
              <a:ext uri="{FF2B5EF4-FFF2-40B4-BE49-F238E27FC236}">
                <a16:creationId xmlns:a16="http://schemas.microsoft.com/office/drawing/2014/main" id="{73DCE09A-E59C-4C12-9472-EEC408D312D7}"/>
              </a:ext>
            </a:extLst>
          </p:cNvPr>
          <p:cNvPicPr>
            <a:picLocks noChangeAspect="1"/>
          </p:cNvPicPr>
          <p:nvPr/>
        </p:nvPicPr>
        <p:blipFill>
          <a:blip r:embed="rId3"/>
          <a:stretch>
            <a:fillRect/>
          </a:stretch>
        </p:blipFill>
        <p:spPr>
          <a:xfrm>
            <a:off x="10439383" y="0"/>
            <a:ext cx="1106506" cy="1152525"/>
          </a:xfrm>
          <a:prstGeom prst="rect">
            <a:avLst/>
          </a:prstGeom>
        </p:spPr>
      </p:pic>
    </p:spTree>
    <p:extLst>
      <p:ext uri="{BB962C8B-B14F-4D97-AF65-F5344CB8AC3E}">
        <p14:creationId xmlns:p14="http://schemas.microsoft.com/office/powerpoint/2010/main" val="15958610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350D1EAC09B2F4089B6B36B3CFAC071" ma:contentTypeVersion="9" ma:contentTypeDescription="Create a new document." ma:contentTypeScope="" ma:versionID="7d88e2506139cac66d89ce98bef6f047">
  <xsd:schema xmlns:xsd="http://www.w3.org/2001/XMLSchema" xmlns:xs="http://www.w3.org/2001/XMLSchema" xmlns:p="http://schemas.microsoft.com/office/2006/metadata/properties" xmlns:ns2="04de0d3f-cc30-4a90-ad7f-210ef1cd1a8b" targetNamespace="http://schemas.microsoft.com/office/2006/metadata/properties" ma:root="true" ma:fieldsID="a6e8071be3a713df94051053ba56193f" ns2:_="">
    <xsd:import namespace="04de0d3f-cc30-4a90-ad7f-210ef1cd1a8b"/>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4de0d3f-cc30-4a90-ad7f-210ef1cd1a8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494456F-A368-4EB0-9173-B0D599EFD3BC}"/>
</file>

<file path=customXml/itemProps2.xml><?xml version="1.0" encoding="utf-8"?>
<ds:datastoreItem xmlns:ds="http://schemas.openxmlformats.org/officeDocument/2006/customXml" ds:itemID="{8A9F265D-04DA-467C-8053-D055E390B1D6}"/>
</file>

<file path=customXml/itemProps3.xml><?xml version="1.0" encoding="utf-8"?>
<ds:datastoreItem xmlns:ds="http://schemas.openxmlformats.org/officeDocument/2006/customXml" ds:itemID="{9CC6A703-E471-4033-B3B0-5AB897912162}"/>
</file>

<file path=docProps/app.xml><?xml version="1.0" encoding="utf-8"?>
<Properties xmlns="http://schemas.openxmlformats.org/officeDocument/2006/extended-properties" xmlns:vt="http://schemas.openxmlformats.org/officeDocument/2006/docPropsVTypes">
  <Template>Ion</Template>
  <TotalTime>213</TotalTime>
  <Words>528</Words>
  <Application>Microsoft Office PowerPoint</Application>
  <PresentationFormat>Widescreen</PresentationFormat>
  <Paragraphs>52</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Berlin Sans FB Demi</vt:lpstr>
      <vt:lpstr>Century Gothic</vt:lpstr>
      <vt:lpstr>Wingdings 3</vt:lpstr>
      <vt:lpstr>Ion</vt:lpstr>
      <vt:lpstr>H.V.V.A. 3D Printing Solutions</vt:lpstr>
      <vt:lpstr>BACKGROUND OF THE COMPANY</vt:lpstr>
      <vt:lpstr>NEW THINGS ADDED IN 2019-20</vt:lpstr>
      <vt:lpstr>REPRESENTATION OF SOLUTIONS IMPLEMENTED</vt:lpstr>
      <vt:lpstr>     SWOT ANALYSIS</vt:lpstr>
      <vt:lpstr>NEED FOR ANALYTICS For our company, the data present  must be treated as an asset. The key analytical requirements will be: </vt:lpstr>
      <vt:lpstr>CUSTOMER STATISTICS</vt:lpstr>
      <vt:lpstr>TREND STATISTICS</vt:lpstr>
      <vt:lpstr>SALES STATISTICS</vt:lpstr>
      <vt:lpstr>BALANCED SCORECARD</vt:lpstr>
      <vt:lpstr>ADVANTAGES OF BUSINESS ANALYSIS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H.V.V.A. 3D Printing Solutions</dc:title>
  <dc:creator>VISHAL SHAKYA</dc:creator>
  <cp:lastModifiedBy>VISHAL SHAKYA</cp:lastModifiedBy>
  <cp:revision>19</cp:revision>
  <dcterms:created xsi:type="dcterms:W3CDTF">2020-04-19T17:12:07Z</dcterms:created>
  <dcterms:modified xsi:type="dcterms:W3CDTF">2020-04-19T20:46:04Z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0x0101006350D1EAC09B2F4089B6B36B3CFAC071</vt:lpwstr>
  </property>
</Properties>
</file>

<file path=docProps/thumbnail.jpeg>
</file>